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00" r:id="rId3"/>
    <p:sldId id="257" r:id="rId4"/>
    <p:sldId id="258" r:id="rId5"/>
    <p:sldId id="259" r:id="rId6"/>
    <p:sldId id="260" r:id="rId7"/>
    <p:sldId id="298" r:id="rId8"/>
    <p:sldId id="266" r:id="rId9"/>
    <p:sldId id="261" r:id="rId10"/>
    <p:sldId id="272" r:id="rId11"/>
    <p:sldId id="273" r:id="rId12"/>
    <p:sldId id="270" r:id="rId13"/>
    <p:sldId id="274" r:id="rId14"/>
    <p:sldId id="271" r:id="rId15"/>
    <p:sldId id="275" r:id="rId16"/>
    <p:sldId id="276" r:id="rId17"/>
    <p:sldId id="277" r:id="rId18"/>
    <p:sldId id="278" r:id="rId19"/>
    <p:sldId id="264" r:id="rId20"/>
    <p:sldId id="265" r:id="rId21"/>
    <p:sldId id="267" r:id="rId22"/>
    <p:sldId id="263" r:id="rId23"/>
    <p:sldId id="262" r:id="rId24"/>
    <p:sldId id="268" r:id="rId25"/>
    <p:sldId id="269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4" r:id="rId38"/>
    <p:sldId id="290" r:id="rId39"/>
    <p:sldId id="295" r:id="rId40"/>
    <p:sldId id="291" r:id="rId41"/>
    <p:sldId id="292" r:id="rId42"/>
    <p:sldId id="293" r:id="rId43"/>
    <p:sldId id="296" r:id="rId44"/>
    <p:sldId id="297" r:id="rId45"/>
    <p:sldId id="299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69E"/>
    <a:srgbClr val="EE737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35" autoAdjust="0"/>
    <p:restoredTop sz="94660"/>
  </p:normalViewPr>
  <p:slideViewPr>
    <p:cSldViewPr snapToGrid="0">
      <p:cViewPr>
        <p:scale>
          <a:sx n="106" d="100"/>
          <a:sy n="106" d="100"/>
        </p:scale>
        <p:origin x="-57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776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6170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4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7291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3110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6865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96227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6739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844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76025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539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F08057-AB40-4B24-97B6-02AF39A3643D}" type="datetimeFigureOut">
              <a:rPr lang="pt-BR" smtClean="0"/>
              <a:pPr/>
              <a:t>06/09/2018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9768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112" y="0"/>
            <a:ext cx="12206112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14469C3E-05CF-404A-9417-601751ED5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3" t="45278" r="48358" b="30833"/>
          <a:stretch/>
        </p:blipFill>
        <p:spPr>
          <a:xfrm>
            <a:off x="3552825" y="2609850"/>
            <a:ext cx="5086350" cy="1638300"/>
          </a:xfrm>
          <a:prstGeom prst="rect">
            <a:avLst/>
          </a:prstGeom>
        </p:spPr>
      </p:pic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753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885B1AB-029E-4F16-9402-972CE45F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97589"/>
            <a:ext cx="10058400" cy="9908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Paciente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32EFD65B-BB83-4F00-A375-6CC4E4FD1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85" y="1815440"/>
            <a:ext cx="3344831" cy="4459776"/>
          </a:xfrm>
        </p:spPr>
      </p:pic>
    </p:spTree>
    <p:extLst>
      <p:ext uri="{BB962C8B-B14F-4D97-AF65-F5344CB8AC3E}">
        <p14:creationId xmlns="" xmlns:p14="http://schemas.microsoft.com/office/powerpoint/2010/main" val="10159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2C3195-F01D-44A4-836B-81D234CE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9994"/>
            <a:ext cx="10058400" cy="99086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Submenu </a:t>
            </a:r>
            <a:r>
              <a:rPr lang="en-US" sz="4000" b="1" dirty="0" smtClean="0">
                <a:solidFill>
                  <a:srgbClr val="45869E"/>
                </a:solidFill>
              </a:rPr>
              <a:t>Paciente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8D6687E4-CA18-4A95-973B-DB967CA97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074" t="21020" r="33373" b="24835"/>
          <a:stretch/>
        </p:blipFill>
        <p:spPr>
          <a:xfrm>
            <a:off x="2746625" y="2119485"/>
            <a:ext cx="6698750" cy="42904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79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AF9AAF-A0D5-467A-AE1F-7D1D5B57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5869"/>
            <a:ext cx="10058400" cy="111068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Resultado</a:t>
            </a:r>
            <a:r>
              <a:rPr lang="en-US" sz="4000" b="1" dirty="0">
                <a:solidFill>
                  <a:srgbClr val="45869E"/>
                </a:solidFill>
              </a:rPr>
              <a:t> da </a:t>
            </a:r>
            <a:r>
              <a:rPr lang="en-US" sz="4000" b="1" dirty="0" err="1">
                <a:solidFill>
                  <a:srgbClr val="45869E"/>
                </a:solidFill>
              </a:rPr>
              <a:t>análise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0E3138F1-51DE-400D-8F86-64E61F45C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84" y="1987316"/>
            <a:ext cx="3344832" cy="4459777"/>
          </a:xfrm>
        </p:spPr>
      </p:pic>
    </p:spTree>
    <p:extLst>
      <p:ext uri="{BB962C8B-B14F-4D97-AF65-F5344CB8AC3E}">
        <p14:creationId xmlns="" xmlns:p14="http://schemas.microsoft.com/office/powerpoint/2010/main" val="35006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E68D700-7454-403D-A728-6EF1440B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58" y="869585"/>
            <a:ext cx="9732085" cy="80561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Registro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61028D85-427D-4B9D-AC38-A4FC4DA2B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837" t="17955" r="41850" b="10277"/>
          <a:stretch/>
        </p:blipFill>
        <p:spPr>
          <a:xfrm>
            <a:off x="2424297" y="1908886"/>
            <a:ext cx="3339101" cy="4446859"/>
          </a:xfrm>
          <a:prstGeom prst="rect">
            <a:avLst/>
          </a:prstGeom>
        </p:spPr>
      </p:pic>
      <p:pic>
        <p:nvPicPr>
          <p:cNvPr id="7" name="Espaço Reservado para Conteúdo 5">
            <a:extLst>
              <a:ext uri="{FF2B5EF4-FFF2-40B4-BE49-F238E27FC236}">
                <a16:creationId xmlns="" xmlns:a16="http://schemas.microsoft.com/office/drawing/2014/main" id="{5851AE90-76DE-4ACE-8314-BF3E36BE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6" y="1908886"/>
            <a:ext cx="3355105" cy="4473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1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D975409-2246-417A-81E5-DEA03DBE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581" y="950261"/>
            <a:ext cx="9794838" cy="88321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Submenu </a:t>
            </a:r>
            <a:r>
              <a:rPr lang="en-US" sz="4000" b="1" dirty="0" err="1">
                <a:solidFill>
                  <a:srgbClr val="45869E"/>
                </a:solidFill>
              </a:rPr>
              <a:t>Registro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F2F37DEA-7628-497E-B978-407A1F29C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09" t="17079" r="41770" b="10562"/>
          <a:stretch/>
        </p:blipFill>
        <p:spPr>
          <a:xfrm>
            <a:off x="2557741" y="2096754"/>
            <a:ext cx="3339102" cy="44468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56DDE492-C959-46CC-9B94-1F194A6C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1" t="26658" r="43792" b="11011"/>
          <a:stretch/>
        </p:blipFill>
        <p:spPr>
          <a:xfrm>
            <a:off x="6308434" y="2096754"/>
            <a:ext cx="3323989" cy="4446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954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EDC91E-CA63-4797-83F4-796106CD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59223"/>
            <a:ext cx="10058400" cy="67114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Ajustes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A38EF905-B819-4886-BE91-83E034F8A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124" t="15656" r="41562" b="11299"/>
          <a:stretch/>
        </p:blipFill>
        <p:spPr>
          <a:xfrm>
            <a:off x="4428715" y="1819311"/>
            <a:ext cx="3334569" cy="45198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4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EBA2AC68-BC91-4412-AE95-0036FE8A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589" t="24085" r="48315" b="35306"/>
          <a:stretch/>
        </p:blipFill>
        <p:spPr>
          <a:xfrm>
            <a:off x="988509" y="1891552"/>
            <a:ext cx="3199312" cy="4375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C01D342-BEFB-4AF3-AE59-11A1D2B94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8" t="34755" r="48679" b="26142"/>
          <a:stretch/>
        </p:blipFill>
        <p:spPr>
          <a:xfrm>
            <a:off x="4398620" y="1891552"/>
            <a:ext cx="3134121" cy="43756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1057E79-6340-4521-865F-6AFCA89D5A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30" t="16180" r="42022" b="12659"/>
          <a:stretch/>
        </p:blipFill>
        <p:spPr>
          <a:xfrm>
            <a:off x="7732690" y="1891552"/>
            <a:ext cx="3176783" cy="437568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FEDC91E-CA63-4797-83F4-796106CDC5CD}"/>
              </a:ext>
            </a:extLst>
          </p:cNvPr>
          <p:cNvSpPr txBox="1">
            <a:spLocks/>
          </p:cNvSpPr>
          <p:nvPr/>
        </p:nvSpPr>
        <p:spPr>
          <a:xfrm>
            <a:off x="1097280" y="959223"/>
            <a:ext cx="10058400" cy="671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 err="1" smtClean="0">
                <a:ln>
                  <a:noFill/>
                </a:ln>
                <a:solidFill>
                  <a:srgbClr val="45869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Ajustes</a:t>
            </a:r>
            <a:endParaRPr kumimoji="0" lang="en-US" sz="4000" b="1" i="0" u="none" strike="noStrike" kern="1200" cap="none" spc="-50" normalizeH="0" baseline="0" noProof="0" dirty="0">
              <a:ln>
                <a:noFill/>
              </a:ln>
              <a:solidFill>
                <a:srgbClr val="45869E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98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32F53B82-C7A1-4AD1-89E6-A8ECFF59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81" t="21531" r="41562" b="6701"/>
          <a:stretch/>
        </p:blipFill>
        <p:spPr>
          <a:xfrm>
            <a:off x="1849349" y="1902397"/>
            <a:ext cx="3319652" cy="44736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3B954ECA-B531-4614-A7BA-A0A60C9F7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61" t="17678" r="41686" b="9843"/>
          <a:stretch/>
        </p:blipFill>
        <p:spPr>
          <a:xfrm>
            <a:off x="6551487" y="1902397"/>
            <a:ext cx="3319652" cy="4473641"/>
          </a:xfrm>
          <a:prstGeom prst="rect">
            <a:avLst/>
          </a:prstGeom>
        </p:spPr>
      </p:pic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FEDC91E-CA63-4797-83F4-796106CDC5CD}"/>
              </a:ext>
            </a:extLst>
          </p:cNvPr>
          <p:cNvSpPr txBox="1">
            <a:spLocks/>
          </p:cNvSpPr>
          <p:nvPr/>
        </p:nvSpPr>
        <p:spPr>
          <a:xfrm>
            <a:off x="1097280" y="959223"/>
            <a:ext cx="10058400" cy="671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 err="1" smtClean="0">
                <a:ln>
                  <a:noFill/>
                </a:ln>
                <a:solidFill>
                  <a:srgbClr val="45869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Ajustes</a:t>
            </a:r>
            <a:endParaRPr kumimoji="0" lang="en-US" sz="4000" b="1" i="0" u="none" strike="noStrike" kern="1200" cap="none" spc="-50" normalizeH="0" baseline="0" noProof="0" dirty="0">
              <a:ln>
                <a:noFill/>
              </a:ln>
              <a:solidFill>
                <a:srgbClr val="45869E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48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FEDC91E-CA63-4797-83F4-796106CDC5CD}"/>
              </a:ext>
            </a:extLst>
          </p:cNvPr>
          <p:cNvSpPr txBox="1">
            <a:spLocks/>
          </p:cNvSpPr>
          <p:nvPr/>
        </p:nvSpPr>
        <p:spPr>
          <a:xfrm>
            <a:off x="1097280" y="959223"/>
            <a:ext cx="10058400" cy="671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 err="1" smtClean="0">
                <a:ln>
                  <a:noFill/>
                </a:ln>
                <a:solidFill>
                  <a:srgbClr val="45869E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Ajustes</a:t>
            </a:r>
            <a:endParaRPr kumimoji="0" lang="en-US" sz="4000" b="1" i="0" u="none" strike="noStrike" kern="1200" cap="none" spc="-50" normalizeH="0" baseline="0" noProof="0" dirty="0">
              <a:ln>
                <a:noFill/>
              </a:ln>
              <a:solidFill>
                <a:srgbClr val="45869E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80D7AE5D-698D-4619-ABA3-90841AEF2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412" t="19488" r="41706" b="8744"/>
          <a:stretch/>
        </p:blipFill>
        <p:spPr>
          <a:xfrm>
            <a:off x="874562" y="1818526"/>
            <a:ext cx="3186527" cy="4469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50FC3C3-2318-4180-85E5-19AD71F36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31" t="20674" r="41854" b="8015"/>
          <a:stretch/>
        </p:blipFill>
        <p:spPr>
          <a:xfrm>
            <a:off x="4259577" y="1818526"/>
            <a:ext cx="3279528" cy="44692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EAEFB03-FB3C-469D-A073-085429643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46" t="17228" r="41433" b="10562"/>
          <a:stretch/>
        </p:blipFill>
        <p:spPr>
          <a:xfrm>
            <a:off x="7755873" y="1818526"/>
            <a:ext cx="3279528" cy="44692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70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2280" y="1278124"/>
            <a:ext cx="9947440" cy="1116553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Controle de qualidade L-J</a:t>
            </a:r>
            <a:r>
              <a:rPr lang="pt-BR" sz="4000" dirty="0">
                <a:solidFill>
                  <a:srgbClr val="45869E"/>
                </a:solidFill>
              </a:rPr>
              <a:t/>
            </a:r>
            <a:br>
              <a:rPr lang="pt-BR" sz="4000" dirty="0">
                <a:solidFill>
                  <a:srgbClr val="45869E"/>
                </a:solidFill>
              </a:rPr>
            </a:br>
            <a:r>
              <a:rPr lang="pt-BR" sz="4000" dirty="0">
                <a:solidFill>
                  <a:srgbClr val="45869E"/>
                </a:solidFill>
              </a:rPr>
              <a:t> </a:t>
            </a:r>
            <a:r>
              <a:rPr lang="pt-BR" sz="2800" b="1" dirty="0">
                <a:solidFill>
                  <a:srgbClr val="EE7372"/>
                </a:solidFill>
              </a:rPr>
              <a:t>Cadastro manual da bula</a:t>
            </a:r>
            <a:endParaRPr lang="pt-BR" sz="3200" b="1" dirty="0">
              <a:solidFill>
                <a:srgbClr val="EE737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4AAE5F69-ED4C-48D1-A460-C91F129C2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1" t="21573" r="43624" b="14907"/>
          <a:stretch/>
        </p:blipFill>
        <p:spPr>
          <a:xfrm>
            <a:off x="1332675" y="2438398"/>
            <a:ext cx="2704003" cy="36396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9389702B-BCDF-4C2A-A57B-29356F4AB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5" t="18627" r="54157" b="9313"/>
          <a:stretch/>
        </p:blipFill>
        <p:spPr>
          <a:xfrm>
            <a:off x="4128746" y="2438400"/>
            <a:ext cx="3079757" cy="3639672"/>
          </a:xfrm>
          <a:prstGeom prst="rect">
            <a:avLst/>
          </a:prstGeom>
        </p:spPr>
      </p:pic>
      <p:pic>
        <p:nvPicPr>
          <p:cNvPr id="10" name="Espaço Reservado para Conteúdo 4">
            <a:extLst>
              <a:ext uri="{FF2B5EF4-FFF2-40B4-BE49-F238E27FC236}">
                <a16:creationId xmlns="" xmlns:a16="http://schemas.microsoft.com/office/drawing/2014/main" id="{EB34F46A-09F0-4885-A254-380AD0C3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6370" t="21786" r="23605" b="6446"/>
          <a:stretch/>
        </p:blipFill>
        <p:spPr>
          <a:xfrm>
            <a:off x="7761076" y="2438399"/>
            <a:ext cx="2704001" cy="36396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93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112" y="0"/>
            <a:ext cx="12206112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309828"/>
            <a:ext cx="9144000" cy="2015366"/>
          </a:xfrm>
        </p:spPr>
        <p:txBody>
          <a:bodyPr>
            <a:normAutofit/>
          </a:bodyPr>
          <a:lstStyle/>
          <a:p>
            <a:pPr algn="ctr"/>
            <a:r>
              <a:rPr lang="pt-BR" sz="2000" b="1" spc="0" dirty="0">
                <a:solidFill>
                  <a:srgbClr val="45869E"/>
                </a:solidFill>
                <a:cs typeface="Arial" panose="020B0604020202020204" pitchFamily="34" charset="0"/>
              </a:rPr>
              <a:t>Isadora Valadão</a:t>
            </a:r>
          </a:p>
          <a:p>
            <a:pPr algn="ctr"/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B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iomédica</a:t>
            </a:r>
          </a:p>
          <a:p>
            <a:pPr algn="ctr"/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A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nalista de </a:t>
            </a:r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P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esquisa e </a:t>
            </a:r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D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esenvolvimento</a:t>
            </a:r>
            <a:endParaRPr lang="pt-BR" sz="1200" spc="0" dirty="0">
              <a:solidFill>
                <a:srgbClr val="45869E"/>
              </a:solidFill>
              <a:cs typeface="Arial" panose="020B0604020202020204" pitchFamily="34" charset="0"/>
            </a:endParaRPr>
          </a:p>
          <a:p>
            <a:pPr algn="ctr"/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S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etor</a:t>
            </a:r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: P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esquisa e </a:t>
            </a:r>
            <a:r>
              <a:rPr lang="pt-BR" sz="1200" spc="0" dirty="0">
                <a:solidFill>
                  <a:srgbClr val="45869E"/>
                </a:solidFill>
                <a:cs typeface="Arial" panose="020B0604020202020204" pitchFamily="34" charset="0"/>
              </a:rPr>
              <a:t>D</a:t>
            </a:r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esenvolvimento</a:t>
            </a:r>
            <a:endParaRPr lang="pt-BR" sz="1200" spc="0" dirty="0">
              <a:solidFill>
                <a:srgbClr val="45869E"/>
              </a:solidFill>
              <a:cs typeface="Arial" panose="020B0604020202020204" pitchFamily="34" charset="0"/>
            </a:endParaRPr>
          </a:p>
          <a:p>
            <a:pPr algn="ctr"/>
            <a:r>
              <a:rPr lang="pt-BR" sz="1200" cap="none" spc="0" dirty="0">
                <a:solidFill>
                  <a:srgbClr val="45869E"/>
                </a:solidFill>
                <a:cs typeface="Arial" panose="020B0604020202020204" pitchFamily="34" charset="0"/>
              </a:rPr>
              <a:t>i.valadao@diagno.ind.br</a:t>
            </a:r>
          </a:p>
        </p:txBody>
      </p:sp>
      <p:pic>
        <p:nvPicPr>
          <p:cNvPr id="5" name="Picture 4" descr="Resultado de imagem para diag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24" y="1990830"/>
            <a:ext cx="1116553" cy="11165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753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100377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Controle de qualidade</a:t>
            </a:r>
            <a:r>
              <a:rPr lang="pt-BR" sz="4400" b="1" dirty="0">
                <a:solidFill>
                  <a:srgbClr val="45869E"/>
                </a:solidFill>
              </a:rPr>
              <a:t/>
            </a:r>
            <a:br>
              <a:rPr lang="pt-BR" sz="4400" b="1" dirty="0">
                <a:solidFill>
                  <a:srgbClr val="45869E"/>
                </a:solidFill>
              </a:rPr>
            </a:br>
            <a:r>
              <a:rPr lang="pt-BR" sz="4400" b="1" dirty="0">
                <a:solidFill>
                  <a:srgbClr val="EE7372"/>
                </a:solidFill>
              </a:rPr>
              <a:t> </a:t>
            </a:r>
            <a:r>
              <a:rPr lang="pt-BR" sz="2800" b="1" dirty="0">
                <a:solidFill>
                  <a:srgbClr val="EE7372"/>
                </a:solidFill>
              </a:rPr>
              <a:t>Cadastro automático</a:t>
            </a:r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="" xmlns:a16="http://schemas.microsoft.com/office/drawing/2014/main" id="{26D2C83C-C8AB-4C62-A8E4-6060F1713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6" t="24850" r="45010" b="16662"/>
          <a:stretch/>
        </p:blipFill>
        <p:spPr>
          <a:xfrm>
            <a:off x="1430083" y="2492188"/>
            <a:ext cx="3054922" cy="3720353"/>
          </a:xfrm>
          <a:prstGeom prst="rect">
            <a:avLst/>
          </a:prstGeom>
        </p:spPr>
      </p:pic>
      <p:pic>
        <p:nvPicPr>
          <p:cNvPr id="9" name="Espaço Reservado para Conteúdo 8">
            <a:extLst>
              <a:ext uri="{FF2B5EF4-FFF2-40B4-BE49-F238E27FC236}">
                <a16:creationId xmlns="" xmlns:a16="http://schemas.microsoft.com/office/drawing/2014/main" id="{9ACCD805-3E76-4C36-93DF-F76E6B08D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8786" t="15661" r="56360" b="35561"/>
          <a:stretch/>
        </p:blipFill>
        <p:spPr>
          <a:xfrm>
            <a:off x="4464088" y="2501140"/>
            <a:ext cx="3330843" cy="37945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D0136581-86CF-4609-AEE0-22CDE38992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938" t="30862" r="32754" b="22095"/>
          <a:stretch/>
        </p:blipFill>
        <p:spPr>
          <a:xfrm>
            <a:off x="8172357" y="2492188"/>
            <a:ext cx="2789736" cy="37203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02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8A142D0-F1F5-40ED-BAB6-CEC0AB00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57842"/>
            <a:ext cx="10058400" cy="142359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rgbClr val="45869E"/>
                </a:solidFill>
              </a:rPr>
              <a:t>Controle</a:t>
            </a:r>
            <a:r>
              <a:rPr lang="en-US" sz="5400" b="1" dirty="0">
                <a:solidFill>
                  <a:srgbClr val="45869E"/>
                </a:solidFill>
              </a:rPr>
              <a:t> de </a:t>
            </a:r>
            <a:r>
              <a:rPr lang="en-US" sz="5400" b="1" dirty="0" smtClean="0">
                <a:solidFill>
                  <a:srgbClr val="45869E"/>
                </a:solidFill>
              </a:rPr>
              <a:t>Qualidade</a:t>
            </a:r>
            <a:r>
              <a:rPr lang="en-US" sz="5400" dirty="0">
                <a:solidFill>
                  <a:srgbClr val="45869E"/>
                </a:solidFill>
              </a:rPr>
              <a:t/>
            </a:r>
            <a:br>
              <a:rPr lang="en-US" sz="5400" dirty="0">
                <a:solidFill>
                  <a:srgbClr val="45869E"/>
                </a:solidFill>
              </a:rPr>
            </a:br>
            <a:r>
              <a:rPr lang="en-US" sz="4000" b="1" dirty="0" err="1">
                <a:solidFill>
                  <a:srgbClr val="EE7372"/>
                </a:solidFill>
              </a:rPr>
              <a:t>Análise</a:t>
            </a:r>
            <a:endParaRPr lang="en-US" sz="4000" b="1" dirty="0">
              <a:solidFill>
                <a:srgbClr val="EE7372"/>
              </a:solidFill>
            </a:endParaRPr>
          </a:p>
        </p:txBody>
      </p:sp>
      <p:pic>
        <p:nvPicPr>
          <p:cNvPr id="4" name="Espaço Reservado para Conteúdo 8">
            <a:extLst>
              <a:ext uri="{FF2B5EF4-FFF2-40B4-BE49-F238E27FC236}">
                <a16:creationId xmlns="" xmlns:a16="http://schemas.microsoft.com/office/drawing/2014/main" id="{2EBBD0A5-2C52-4D4F-A46C-E8C0C4970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6" t="15661" r="56360" b="35561"/>
          <a:stretch/>
        </p:blipFill>
        <p:spPr>
          <a:xfrm>
            <a:off x="1859506" y="2534989"/>
            <a:ext cx="3289569" cy="37475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7E93919-BBBC-4F60-88C3-9D63BD420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38" t="30862" r="32754" b="22095"/>
          <a:stretch/>
        </p:blipFill>
        <p:spPr>
          <a:xfrm>
            <a:off x="7173727" y="2563907"/>
            <a:ext cx="2755168" cy="3674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1057739"/>
            <a:ext cx="10058400" cy="111655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solidFill>
                  <a:srgbClr val="45869E"/>
                </a:solidFill>
              </a:rPr>
              <a:t>Controle Hematológico</a:t>
            </a:r>
            <a:r>
              <a:rPr lang="pt-BR" b="1" dirty="0">
                <a:solidFill>
                  <a:srgbClr val="45869E"/>
                </a:solidFill>
              </a:rPr>
              <a:t/>
            </a:r>
            <a:br>
              <a:rPr lang="pt-BR" b="1" dirty="0">
                <a:solidFill>
                  <a:srgbClr val="45869E"/>
                </a:solidFill>
              </a:rPr>
            </a:br>
            <a:r>
              <a:rPr lang="pt-BR" sz="2800" b="1" dirty="0">
                <a:solidFill>
                  <a:srgbClr val="EE7372"/>
                </a:solidFill>
              </a:rPr>
              <a:t>Resultados – gráfico e tabela</a:t>
            </a:r>
            <a:endParaRPr lang="pt-BR" sz="4000" b="1" dirty="0">
              <a:solidFill>
                <a:srgbClr val="EE7372"/>
              </a:solidFill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="" xmlns:a16="http://schemas.microsoft.com/office/drawing/2014/main" id="{44815B7E-8083-42F9-9D96-64CD49F0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685" t="23007" r="63474" b="29400"/>
          <a:stretch/>
        </p:blipFill>
        <p:spPr>
          <a:xfrm>
            <a:off x="1887557" y="2339790"/>
            <a:ext cx="3163445" cy="39321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E1A2574D-F00B-4C2C-AEB0-71BEFA852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32810" r="26601" b="19999"/>
          <a:stretch/>
        </p:blipFill>
        <p:spPr>
          <a:xfrm>
            <a:off x="6825465" y="2339791"/>
            <a:ext cx="3079851" cy="39321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53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734839"/>
            <a:ext cx="10058400" cy="111655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Avisos de erro – Controle hematológico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="" xmlns:a16="http://schemas.microsoft.com/office/drawing/2014/main" id="{D2EA84EB-0D68-4283-889E-2126F6D1A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869" t="38159" r="12602" b="37868"/>
          <a:stretch/>
        </p:blipFill>
        <p:spPr>
          <a:xfrm>
            <a:off x="6855006" y="2411918"/>
            <a:ext cx="3257182" cy="139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65C41065-5871-417D-9E20-AADCF7FE0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353" t="38291" r="12784" b="38100"/>
          <a:stretch/>
        </p:blipFill>
        <p:spPr>
          <a:xfrm>
            <a:off x="6855006" y="4511128"/>
            <a:ext cx="3257182" cy="1396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62783BB3-C1B6-4BBD-925C-B861BAFFA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923" t="38611" r="12435" b="37982"/>
          <a:stretch/>
        </p:blipFill>
        <p:spPr>
          <a:xfrm>
            <a:off x="1832687" y="5105400"/>
            <a:ext cx="2777349" cy="117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AADAE7AE-6AB9-48C0-8CD8-D27A66FE96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545" t="38196" r="12592" b="38195"/>
          <a:stretch/>
        </p:blipFill>
        <p:spPr>
          <a:xfrm>
            <a:off x="1832686" y="3582834"/>
            <a:ext cx="2777349" cy="1167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CF07F6D2-30DE-41DB-8FA6-3A1A24B374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730" t="38196" r="12407" b="38195"/>
          <a:stretch/>
        </p:blipFill>
        <p:spPr>
          <a:xfrm>
            <a:off x="1832687" y="2060270"/>
            <a:ext cx="2777349" cy="1167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720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24930F6-2815-48E4-8B54-E402CF2B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7488"/>
            <a:ext cx="10058400" cy="7404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Controle</a:t>
            </a:r>
            <a:r>
              <a:rPr lang="en-US" sz="4000" b="1" dirty="0">
                <a:solidFill>
                  <a:srgbClr val="45869E"/>
                </a:solidFill>
              </a:rPr>
              <a:t> de </a:t>
            </a:r>
            <a:r>
              <a:rPr lang="en-US" sz="4000" b="1" dirty="0" smtClean="0">
                <a:solidFill>
                  <a:srgbClr val="45869E"/>
                </a:solidFill>
              </a:rPr>
              <a:t>Qualidade  </a:t>
            </a:r>
            <a:r>
              <a:rPr lang="en-US" sz="4000" b="1" dirty="0">
                <a:solidFill>
                  <a:srgbClr val="45869E"/>
                </a:solidFill>
              </a:rPr>
              <a:t>X-B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F59BC956-5A85-4E6E-9CD1-BB8ACE999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532" t="26383" r="43719" b="9000"/>
          <a:stretch/>
        </p:blipFill>
        <p:spPr>
          <a:xfrm>
            <a:off x="1097280" y="1946655"/>
            <a:ext cx="3778332" cy="43254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F7E6675-C0CF-4916-B826-D83B1C437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1" t="25333" r="43399" b="10337"/>
          <a:stretch/>
        </p:blipFill>
        <p:spPr>
          <a:xfrm>
            <a:off x="6534364" y="1946655"/>
            <a:ext cx="3263757" cy="43254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3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42A7DD-C621-4C85-B9F7-025459E0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4157"/>
            <a:ext cx="10058400" cy="1100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Serviços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164E1909-27F2-4951-91FD-65949A885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125" t="19488" r="41706" b="8744"/>
          <a:stretch/>
        </p:blipFill>
        <p:spPr>
          <a:xfrm>
            <a:off x="4477820" y="2137529"/>
            <a:ext cx="3236359" cy="43305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77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41DD61-9773-4B4E-9B34-D5BDD492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4519"/>
            <a:ext cx="10058400" cy="111655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Fábrica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D536816B-8C67-4379-B21E-77A513AA8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68" t="20764" r="41562" b="7978"/>
          <a:stretch/>
        </p:blipFill>
        <p:spPr>
          <a:xfrm>
            <a:off x="4335694" y="1828799"/>
            <a:ext cx="3349375" cy="4449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49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39B8D3-F4E5-48F4-8CB9-F436053B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33719"/>
            <a:ext cx="10058400" cy="70391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Testes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C7DFE5EA-D3C5-4D56-90E2-A30A348B2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412" t="21786" r="41706" b="7467"/>
          <a:stretch/>
        </p:blipFill>
        <p:spPr>
          <a:xfrm>
            <a:off x="4243226" y="1819553"/>
            <a:ext cx="3378352" cy="4499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9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2E0B83C-15F3-4E6E-8420-7DD2D0E7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75770"/>
            <a:ext cx="10058400" cy="5246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Status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84E7F745-4931-488E-846D-8BBD895D9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68" t="18721" r="41706" b="9256"/>
          <a:stretch/>
        </p:blipFill>
        <p:spPr>
          <a:xfrm>
            <a:off x="4441860" y="1828799"/>
            <a:ext cx="3308280" cy="44638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16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C839EA-31DE-4606-B683-0DCF4149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65415"/>
            <a:ext cx="10058400" cy="6232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Limpeza</a:t>
            </a:r>
            <a:r>
              <a:rPr lang="en-US" sz="4000" b="1" dirty="0">
                <a:solidFill>
                  <a:srgbClr val="45869E"/>
                </a:solidFill>
              </a:rPr>
              <a:t> e </a:t>
            </a:r>
            <a:r>
              <a:rPr lang="en-US" sz="4000" b="1" dirty="0" err="1" smtClean="0">
                <a:solidFill>
                  <a:srgbClr val="45869E"/>
                </a:solidFill>
              </a:rPr>
              <a:t>Esvaziamento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1E862BE0-3535-46DC-A296-E5D2DC47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837" t="18466" r="42137" b="9256"/>
          <a:stretch/>
        </p:blipFill>
        <p:spPr>
          <a:xfrm>
            <a:off x="4452135" y="1999136"/>
            <a:ext cx="3287730" cy="4451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29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093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Métodos de medição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6356" y="1966566"/>
            <a:ext cx="4222873" cy="465774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400" b="1" dirty="0" err="1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Icounter</a:t>
            </a:r>
            <a:r>
              <a:rPr lang="pt-BR" sz="2400" b="1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 3D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Impedância elétrica (GB, GV e PLT);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 Absorbância de luz (HGB);</a:t>
            </a:r>
          </a:p>
          <a:p>
            <a:pPr algn="just">
              <a:lnSpc>
                <a:spcPct val="150000"/>
              </a:lnSpc>
            </a:pPr>
            <a:endParaRPr lang="pt-BR" sz="2100" dirty="0">
              <a:latin typeface="+mj-l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65930" y="2003323"/>
            <a:ext cx="4458788" cy="458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2400" b="1" dirty="0" err="1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Icounter</a:t>
            </a:r>
            <a:r>
              <a:rPr lang="pt-BR" sz="2400" b="1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 5D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Impedância elétrica (GB, GV e PLT);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Absorbância de luz (HGB);</a:t>
            </a:r>
          </a:p>
          <a:p>
            <a:pPr algn="just">
              <a:lnSpc>
                <a:spcPct val="100000"/>
              </a:lnSpc>
            </a:pPr>
            <a:r>
              <a:rPr lang="pt-BR" sz="1800" dirty="0" err="1">
                <a:solidFill>
                  <a:srgbClr val="EE7372"/>
                </a:solidFill>
                <a:cs typeface="Arial" panose="020B0604020202020204" pitchFamily="34" charset="0"/>
              </a:rPr>
              <a:t>Citometria</a:t>
            </a:r>
            <a:r>
              <a:rPr lang="pt-BR" sz="1800" dirty="0">
                <a:solidFill>
                  <a:srgbClr val="EE7372"/>
                </a:solidFill>
                <a:cs typeface="Arial" panose="020B0604020202020204" pitchFamily="34" charset="0"/>
              </a:rPr>
              <a:t> de fluxo (Diferencial de GB);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1966" t="7606" r="17667" b="5559"/>
          <a:stretch/>
        </p:blipFill>
        <p:spPr>
          <a:xfrm>
            <a:off x="2567416" y="3879131"/>
            <a:ext cx="2180752" cy="22845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2849" t="5650" r="21705" b="10886"/>
          <a:stretch/>
        </p:blipFill>
        <p:spPr>
          <a:xfrm>
            <a:off x="7663086" y="3879131"/>
            <a:ext cx="2024744" cy="22845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49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AA0808A-B45C-465A-9EB2-A64D8EAC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0592"/>
            <a:ext cx="10058400" cy="75769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Limpeza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err="1" smtClean="0">
                <a:solidFill>
                  <a:srgbClr val="45869E"/>
                </a:solidFill>
              </a:rPr>
              <a:t>Rápida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D573B58E-969B-4698-9554-A295FA035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360" t="18721" r="58371" b="30198"/>
          <a:stretch/>
        </p:blipFill>
        <p:spPr>
          <a:xfrm>
            <a:off x="2434974" y="2042339"/>
            <a:ext cx="3431570" cy="44278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6DC7B542-CA71-4663-B015-DD2A4C826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47" t="31760" r="33259" b="16255"/>
          <a:stretch/>
        </p:blipFill>
        <p:spPr>
          <a:xfrm>
            <a:off x="6750123" y="2025604"/>
            <a:ext cx="3330442" cy="44278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73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F86C94-9C17-4373-8659-691815CC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0941"/>
            <a:ext cx="10058400" cy="7122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SRV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267A8341-BEAB-4153-9877-AF1964383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440" t="17955" r="47309" b="35562"/>
          <a:stretch/>
        </p:blipFill>
        <p:spPr>
          <a:xfrm>
            <a:off x="1071071" y="2529107"/>
            <a:ext cx="2170747" cy="29483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4E728B4-3963-4414-B648-8A90DDB5C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7" t="29514" r="46995" b="24045"/>
          <a:stretch/>
        </p:blipFill>
        <p:spPr>
          <a:xfrm>
            <a:off x="3497213" y="2540337"/>
            <a:ext cx="2170747" cy="29385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D3D4AC8F-4879-47C5-8465-813991A82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23" t="32210" r="48342" b="20899"/>
          <a:stretch/>
        </p:blipFill>
        <p:spPr>
          <a:xfrm>
            <a:off x="5881044" y="2528048"/>
            <a:ext cx="2187494" cy="2938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5CBBDDF8-50AF-4A9D-A235-CD2D77BD6E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44" t="28315" r="48258" b="24494"/>
          <a:stretch/>
        </p:blipFill>
        <p:spPr>
          <a:xfrm>
            <a:off x="8298515" y="2528048"/>
            <a:ext cx="2136289" cy="29385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524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6E074B5-CD0D-4D1A-828F-31D8A422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66802"/>
            <a:ext cx="10058400" cy="65583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Autorinse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1E598715-82EA-4C2A-9EF9-C60C87E71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838" t="16167" r="41992" b="11554"/>
          <a:stretch/>
        </p:blipFill>
        <p:spPr>
          <a:xfrm>
            <a:off x="4405902" y="1772293"/>
            <a:ext cx="3380197" cy="4555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9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66019D8-BCED-4F05-B058-F3447C13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57835"/>
            <a:ext cx="10058400" cy="63286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Flowcell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B15B5221-F6AD-4EF2-829F-82543000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68" t="17699" r="41562" b="10532"/>
          <a:stretch/>
        </p:blipFill>
        <p:spPr>
          <a:xfrm>
            <a:off x="4395626" y="1788453"/>
            <a:ext cx="3400747" cy="45084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677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E447A33-947E-4FCE-B804-F0821FF0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75777"/>
            <a:ext cx="10058400" cy="76864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45869E"/>
                </a:solidFill>
              </a:rPr>
              <a:t>Esvaziar</a:t>
            </a:r>
            <a:r>
              <a:rPr lang="en-US" b="1" dirty="0">
                <a:solidFill>
                  <a:srgbClr val="45869E"/>
                </a:solidFill>
              </a:rPr>
              <a:t> </a:t>
            </a:r>
            <a:r>
              <a:rPr lang="en-US" b="1" dirty="0" err="1" smtClean="0">
                <a:solidFill>
                  <a:srgbClr val="45869E"/>
                </a:solidFill>
              </a:rPr>
              <a:t>Câmaras</a:t>
            </a:r>
            <a:endParaRPr lang="en-US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F3D0C596-91BB-4509-BAA9-926A20113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843" t="17722" r="59783" b="33079"/>
          <a:stretch/>
        </p:blipFill>
        <p:spPr>
          <a:xfrm>
            <a:off x="1988311" y="1952137"/>
            <a:ext cx="3013762" cy="43048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41E777C-1B63-46AF-943F-91059C26B8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33" t="38202" r="33824" b="11760"/>
          <a:stretch/>
        </p:blipFill>
        <p:spPr>
          <a:xfrm>
            <a:off x="6760357" y="1952136"/>
            <a:ext cx="3172537" cy="43048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49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C33561-57B0-4F2F-86D5-7157081D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7500"/>
            <a:ext cx="10058400" cy="795341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45869E"/>
                </a:solidFill>
              </a:rPr>
              <a:t>Esvaziar</a:t>
            </a:r>
            <a:r>
              <a:rPr lang="en-US" b="1" dirty="0">
                <a:solidFill>
                  <a:srgbClr val="45869E"/>
                </a:solidFill>
              </a:rPr>
              <a:t> </a:t>
            </a:r>
            <a:r>
              <a:rPr lang="en-US" b="1" dirty="0" err="1">
                <a:solidFill>
                  <a:srgbClr val="45869E"/>
                </a:solidFill>
              </a:rPr>
              <a:t>Icounter</a:t>
            </a:r>
            <a:endParaRPr lang="en-US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22AE4000-5EF0-4058-B7FC-1F46D0F13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361" t="16678" r="58515" b="30454"/>
          <a:stretch/>
        </p:blipFill>
        <p:spPr>
          <a:xfrm>
            <a:off x="1921159" y="2042650"/>
            <a:ext cx="3328828" cy="44744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F911D7D-4DB0-47BC-8D8D-6FA29438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5" t="49652" r="33927" b="4179"/>
          <a:stretch/>
        </p:blipFill>
        <p:spPr>
          <a:xfrm>
            <a:off x="6550268" y="2042650"/>
            <a:ext cx="3536707" cy="4474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65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BF327AD-6671-4BFC-B49C-8ADADE98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383"/>
            <a:ext cx="10058400" cy="6275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Esvaziar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err="1">
                <a:solidFill>
                  <a:srgbClr val="45869E"/>
                </a:solidFill>
              </a:rPr>
              <a:t>Icounter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C25844F0-312D-4D88-BAAF-862E0D29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166" t="19282" r="41866" b="8921"/>
          <a:stretch/>
        </p:blipFill>
        <p:spPr>
          <a:xfrm>
            <a:off x="882851" y="2088776"/>
            <a:ext cx="2873776" cy="38727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12594A7-6338-4768-ADEA-38AD1454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91" t="11945" r="59531" b="41770"/>
          <a:stretch/>
        </p:blipFill>
        <p:spPr>
          <a:xfrm>
            <a:off x="4390577" y="2088776"/>
            <a:ext cx="2910227" cy="38727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3F554EB7-EFCF-418D-A638-4EB837592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44" t="44306" r="32968" b="4179"/>
          <a:stretch/>
        </p:blipFill>
        <p:spPr>
          <a:xfrm>
            <a:off x="7941181" y="2088776"/>
            <a:ext cx="2965303" cy="38727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814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4C7DE9A-A013-47C6-AB71-E7576556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43803"/>
            <a:ext cx="10058400" cy="10472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Reagentes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3482ABA8-84D3-4F96-BCE7-AE72E23D1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65" t="36977" r="45494" b="7616"/>
          <a:stretch/>
        </p:blipFill>
        <p:spPr>
          <a:xfrm>
            <a:off x="4438649" y="1990195"/>
            <a:ext cx="3314701" cy="44802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7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F46F395-FF63-4634-9131-50C1EEE7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66804"/>
            <a:ext cx="10058400" cy="685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Bloco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err="1">
                <a:solidFill>
                  <a:srgbClr val="45869E"/>
                </a:solidFill>
              </a:rPr>
              <a:t>Óptico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0E486F1C-A061-40D3-B215-BD94AFF7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000" t="12588" r="39904" b="3591"/>
          <a:stretch/>
        </p:blipFill>
        <p:spPr>
          <a:xfrm>
            <a:off x="4448174" y="1819275"/>
            <a:ext cx="3248025" cy="4491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12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DF98C2-CD5A-40F1-81DC-45C3FB4C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74379"/>
            <a:ext cx="10058400" cy="6389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Calibração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err="1" smtClean="0">
                <a:solidFill>
                  <a:srgbClr val="45869E"/>
                </a:solidFill>
              </a:rPr>
              <a:t>Automática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13516761-A49A-4D58-AF10-73634944A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69" t="17797" r="42164" b="11406"/>
          <a:stretch/>
        </p:blipFill>
        <p:spPr>
          <a:xfrm>
            <a:off x="1972235" y="1927411"/>
            <a:ext cx="3183161" cy="42872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AC81C663-72CB-4908-BB67-7D62B62C0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0" t="14028" r="41562" b="12778"/>
          <a:stretch/>
        </p:blipFill>
        <p:spPr>
          <a:xfrm>
            <a:off x="5969434" y="1927412"/>
            <a:ext cx="3742174" cy="42872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01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7953" y="1027943"/>
            <a:ext cx="10058400" cy="8237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Impedância elétrica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0014" y="2111186"/>
            <a:ext cx="4209151" cy="406101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Descrita pela primeira vez por Wallace </a:t>
            </a:r>
            <a:r>
              <a:rPr lang="pt-BR" dirty="0" err="1">
                <a:solidFill>
                  <a:srgbClr val="45869E"/>
                </a:solidFill>
              </a:rPr>
              <a:t>Coulter</a:t>
            </a:r>
            <a:r>
              <a:rPr lang="pt-BR" dirty="0">
                <a:solidFill>
                  <a:srgbClr val="45869E"/>
                </a:solidFill>
              </a:rPr>
              <a:t> em 1956, sendo também conhecida como “método </a:t>
            </a:r>
            <a:r>
              <a:rPr lang="pt-BR" dirty="0" err="1">
                <a:solidFill>
                  <a:srgbClr val="45869E"/>
                </a:solidFill>
              </a:rPr>
              <a:t>Coulter</a:t>
            </a:r>
            <a:r>
              <a:rPr lang="pt-BR" dirty="0">
                <a:solidFill>
                  <a:srgbClr val="45869E"/>
                </a:solidFill>
              </a:rPr>
              <a:t>”.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As células, imersas em um diluente (</a:t>
            </a:r>
            <a:r>
              <a:rPr lang="pt-BR" dirty="0" err="1">
                <a:solidFill>
                  <a:srgbClr val="45869E"/>
                </a:solidFill>
              </a:rPr>
              <a:t>Diaton</a:t>
            </a:r>
            <a:r>
              <a:rPr lang="pt-BR" dirty="0">
                <a:solidFill>
                  <a:srgbClr val="45869E"/>
                </a:solidFill>
              </a:rPr>
              <a:t> i) são ordenadas em um fluxo laminar nas câmaras de contagem, onde há dois eletrodos que geram uma corrente elétrica.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Quantidade de pulsos: nº de células contadas;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Intensidade do pulso: volume da célula.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Lise das hemácias para contagem de Leucócitos. </a:t>
            </a:r>
          </a:p>
        </p:txBody>
      </p:sp>
      <p:pic>
        <p:nvPicPr>
          <p:cNvPr id="10" name="Espaço Reservado para Conteúdo 4"/>
          <p:cNvPicPr>
            <a:picLocks noChangeAspect="1"/>
          </p:cNvPicPr>
          <p:nvPr/>
        </p:nvPicPr>
        <p:blipFill rotWithShape="1">
          <a:blip r:embed="rId3"/>
          <a:srcRect l="11975" t="53746" r="55235" b="3356"/>
          <a:stretch/>
        </p:blipFill>
        <p:spPr>
          <a:xfrm>
            <a:off x="8401125" y="2471645"/>
            <a:ext cx="2666799" cy="27241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54196" r="10560" b="5573"/>
          <a:stretch/>
        </p:blipFill>
        <p:spPr>
          <a:xfrm>
            <a:off x="5693475" y="2471645"/>
            <a:ext cx="2605859" cy="27241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47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CFF179-CA2E-40AC-89E9-5A9C3CC7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9557"/>
            <a:ext cx="10058400" cy="67597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Calibração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err="1" smtClean="0">
                <a:solidFill>
                  <a:srgbClr val="45869E"/>
                </a:solidFill>
              </a:rPr>
              <a:t>Automática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E4592162-017F-45ED-A8AE-85831B0E3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410" t="12115" r="59345" b="40055"/>
          <a:stretch/>
        </p:blipFill>
        <p:spPr>
          <a:xfrm>
            <a:off x="1790699" y="1958945"/>
            <a:ext cx="3314701" cy="44050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D5BA1E4-8158-4F50-8807-AC4963736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4" t="48332" r="34688" b="7084"/>
          <a:stretch/>
        </p:blipFill>
        <p:spPr>
          <a:xfrm>
            <a:off x="6883868" y="1958945"/>
            <a:ext cx="3307229" cy="44050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70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3DCD782-AA1E-4F46-90A8-44978F28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02659"/>
            <a:ext cx="10058400" cy="67712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Calibração</a:t>
            </a:r>
            <a:r>
              <a:rPr lang="en-US" sz="4000" b="1" dirty="0">
                <a:solidFill>
                  <a:srgbClr val="45869E"/>
                </a:solidFill>
              </a:rPr>
              <a:t> </a:t>
            </a:r>
            <a:r>
              <a:rPr lang="en-US" sz="4000" b="1" dirty="0" smtClean="0">
                <a:solidFill>
                  <a:srgbClr val="45869E"/>
                </a:solidFill>
              </a:rPr>
              <a:t>Manual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2D878448-2D9E-431D-9690-AA414FAF5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268" t="20876" r="41765" b="6906"/>
          <a:stretch/>
        </p:blipFill>
        <p:spPr>
          <a:xfrm>
            <a:off x="4305299" y="1990170"/>
            <a:ext cx="3286125" cy="44545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04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EB8967-3515-4968-BD58-7B86CED4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55064"/>
            <a:ext cx="10058400" cy="65919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Histórico</a:t>
            </a:r>
            <a:r>
              <a:rPr lang="en-US" sz="4000" b="1" dirty="0">
                <a:solidFill>
                  <a:srgbClr val="45869E"/>
                </a:solidFill>
              </a:rPr>
              <a:t> de </a:t>
            </a:r>
            <a:r>
              <a:rPr lang="en-US" sz="4000" b="1" dirty="0" err="1" smtClean="0">
                <a:solidFill>
                  <a:srgbClr val="45869E"/>
                </a:solidFill>
              </a:rPr>
              <a:t>Calibração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54BCA301-54EB-412E-B3AD-FE8BB8A7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001" t="19692" r="41765" b="8090"/>
          <a:stretch/>
        </p:blipFill>
        <p:spPr>
          <a:xfrm>
            <a:off x="4324350" y="2007534"/>
            <a:ext cx="3314700" cy="44536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13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5221373-2DD5-4E03-A7EC-4B45D706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83345"/>
            <a:ext cx="10058400" cy="65574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Desligamento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D552D8C2-B4B3-45D8-97DF-36C8FE4D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54" t="33661" r="65205" b="11170"/>
          <a:stretch/>
        </p:blipFill>
        <p:spPr>
          <a:xfrm>
            <a:off x="877130" y="2106707"/>
            <a:ext cx="2897800" cy="39082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6E9F0F4-FDD6-49D0-8643-02D6FCF9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5" t="32084" r="24765" b="10972"/>
          <a:stretch/>
        </p:blipFill>
        <p:spPr>
          <a:xfrm>
            <a:off x="4423564" y="2113007"/>
            <a:ext cx="2897800" cy="39082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00694D7-000F-47D7-B3D6-B09AA4984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4" t="33055" r="45000" b="10556"/>
          <a:stretch/>
        </p:blipFill>
        <p:spPr>
          <a:xfrm>
            <a:off x="7969229" y="2112503"/>
            <a:ext cx="2941530" cy="3902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5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01CF5B-1BBA-4A97-A69B-E33F7A52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92309"/>
            <a:ext cx="10058400" cy="7387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45869E"/>
                </a:solidFill>
              </a:rPr>
              <a:t>Administração</a:t>
            </a:r>
            <a:r>
              <a:rPr lang="en-US" sz="4000" b="1" dirty="0">
                <a:solidFill>
                  <a:srgbClr val="45869E"/>
                </a:solidFill>
              </a:rPr>
              <a:t> de </a:t>
            </a:r>
            <a:r>
              <a:rPr lang="en-US" sz="4000" b="1" dirty="0" err="1" smtClean="0">
                <a:solidFill>
                  <a:srgbClr val="45869E"/>
                </a:solidFill>
              </a:rPr>
              <a:t>Sistema</a:t>
            </a:r>
            <a:endParaRPr lang="en-US" sz="4000" b="1" dirty="0">
              <a:solidFill>
                <a:srgbClr val="45869E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F01EB820-4B0C-4A5A-A6E6-683F9949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469" t="16141" r="41232" b="9037"/>
          <a:stretch/>
        </p:blipFill>
        <p:spPr>
          <a:xfrm>
            <a:off x="4152899" y="2070286"/>
            <a:ext cx="3333751" cy="44828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30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Absorbância de luz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210235" y="2128122"/>
            <a:ext cx="9945445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Dosagem da concentração hemoglobina na câmara de GB.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O diodo emissor de luz emite um feixe luminoso que passa pela amostra e por um filtro, detectado posteriormente por um foto sensor que está ao lado oposto.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07" y="3725117"/>
            <a:ext cx="6591933" cy="2326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55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3768" y="1039616"/>
            <a:ext cx="10058400" cy="80316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err="1" smtClean="0">
                <a:solidFill>
                  <a:srgbClr val="45869E"/>
                </a:solidFill>
              </a:rPr>
              <a:t>Citometria</a:t>
            </a:r>
            <a:r>
              <a:rPr lang="pt-BR" sz="4000" b="1" dirty="0" smtClean="0">
                <a:solidFill>
                  <a:srgbClr val="45869E"/>
                </a:solidFill>
              </a:rPr>
              <a:t> </a:t>
            </a:r>
            <a:r>
              <a:rPr lang="pt-BR" sz="4000" b="1" dirty="0">
                <a:solidFill>
                  <a:srgbClr val="45869E"/>
                </a:solidFill>
              </a:rPr>
              <a:t>de fluxo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2163125"/>
            <a:ext cx="5478332" cy="379824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>
                <a:solidFill>
                  <a:srgbClr val="45869E"/>
                </a:solidFill>
              </a:rPr>
              <a:t>A </a:t>
            </a:r>
            <a:r>
              <a:rPr lang="pt-BR" dirty="0" err="1">
                <a:solidFill>
                  <a:srgbClr val="45869E"/>
                </a:solidFill>
              </a:rPr>
              <a:t>citometria</a:t>
            </a:r>
            <a:r>
              <a:rPr lang="pt-BR" dirty="0">
                <a:solidFill>
                  <a:srgbClr val="45869E"/>
                </a:solidFill>
              </a:rPr>
              <a:t> de fluxo permite a determinação das células diferenciais dos leucócitos (Neutrófilos, Linfócitos, Monócitos, Eosinófilos e Basófilos).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Condução das células por fluxo laminar no </a:t>
            </a:r>
            <a:r>
              <a:rPr lang="pt-BR" dirty="0" err="1">
                <a:solidFill>
                  <a:srgbClr val="45869E"/>
                </a:solidFill>
              </a:rPr>
              <a:t>flowcell</a:t>
            </a:r>
            <a:r>
              <a:rPr lang="pt-BR" dirty="0">
                <a:solidFill>
                  <a:srgbClr val="45869E"/>
                </a:solidFill>
              </a:rPr>
              <a:t>, onde o laser posicionado ao lado do mesmo incide sobre as células, tendo sua luz desviada de acordo com o tamanho e complexidade interna, sendo essa luz detectada por foto sensor frontal e lateral. A informação recebida é convertida em sinais eletrônicos, gerando o resultado.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27" y="1966510"/>
            <a:ext cx="4360597" cy="34573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426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A54D140-ED3E-4455-92C6-27D6F7574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55950"/>
            <a:ext cx="10058400" cy="103046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5869E"/>
                </a:solidFill>
              </a:rPr>
              <a:t>Background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73249112-0F7D-4AE9-B160-0A1AB6F64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838" t="16167" r="41992" b="11554"/>
          <a:stretch/>
        </p:blipFill>
        <p:spPr>
          <a:xfrm>
            <a:off x="1705413" y="2041044"/>
            <a:ext cx="3055975" cy="41182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367BDE32-3942-42FD-A2C6-03532238A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20" y="2879231"/>
            <a:ext cx="3030510" cy="18599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96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1008937"/>
            <a:ext cx="10058400" cy="145075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Background inválido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>
                <a:solidFill>
                  <a:schemeClr val="accent1">
                    <a:lumMod val="75000"/>
                  </a:schemeClr>
                </a:solidFill>
              </a:rPr>
            </a:b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5781"/>
          <a:stretch/>
        </p:blipFill>
        <p:spPr>
          <a:xfrm>
            <a:off x="6619683" y="4284879"/>
            <a:ext cx="3097621" cy="181571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6" y="4332958"/>
            <a:ext cx="3012140" cy="1719557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="" xmlns:a16="http://schemas.microsoft.com/office/drawing/2014/main" id="{1C7819B8-91B2-4D68-A293-403F343B9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956" t="37789" r="13003" b="38419"/>
          <a:stretch/>
        </p:blipFill>
        <p:spPr>
          <a:xfrm>
            <a:off x="4547190" y="2225645"/>
            <a:ext cx="3097620" cy="1719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674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958783"/>
            <a:ext cx="10058400" cy="782619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Avisos de erro - Reagentes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953" t="38039" r="13055" b="38097"/>
          <a:stretch/>
        </p:blipFill>
        <p:spPr>
          <a:xfrm>
            <a:off x="4560030" y="4853687"/>
            <a:ext cx="2628743" cy="1251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F973B774-508A-4F36-BD24-66EC5964BFC1}"/>
              </a:ext>
            </a:extLst>
          </p:cNvPr>
          <p:cNvGrpSpPr/>
          <p:nvPr/>
        </p:nvGrpSpPr>
        <p:grpSpPr>
          <a:xfrm>
            <a:off x="1025858" y="2915728"/>
            <a:ext cx="2698254" cy="2784115"/>
            <a:chOff x="832201" y="2373605"/>
            <a:chExt cx="3084937" cy="380069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4633" t="38285" r="13316" b="38215"/>
            <a:stretch/>
          </p:blipFill>
          <p:spPr>
            <a:xfrm>
              <a:off x="832201" y="2373605"/>
              <a:ext cx="3084936" cy="17453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726" t="37882" r="12702" b="38462"/>
            <a:stretch/>
          </p:blipFill>
          <p:spPr>
            <a:xfrm>
              <a:off x="832201" y="4435732"/>
              <a:ext cx="3084937" cy="17385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F609D6F1-D0F9-40BF-991A-6FAC0DE88FAB}"/>
              </a:ext>
            </a:extLst>
          </p:cNvPr>
          <p:cNvGrpSpPr/>
          <p:nvPr/>
        </p:nvGrpSpPr>
        <p:grpSpPr>
          <a:xfrm>
            <a:off x="8060355" y="2915728"/>
            <a:ext cx="2782904" cy="2784115"/>
            <a:chOff x="7922457" y="2373605"/>
            <a:chExt cx="3303281" cy="380069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805" t="37869" r="13824" b="38369"/>
            <a:stretch/>
          </p:blipFill>
          <p:spPr>
            <a:xfrm>
              <a:off x="7946974" y="2373605"/>
              <a:ext cx="3275701" cy="17453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2655" t="38021" r="12572" b="37958"/>
            <a:stretch/>
          </p:blipFill>
          <p:spPr>
            <a:xfrm>
              <a:off x="7922457" y="4478417"/>
              <a:ext cx="3303281" cy="16958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385" t="38467" r="12898" b="38526"/>
          <a:stretch/>
        </p:blipFill>
        <p:spPr>
          <a:xfrm>
            <a:off x="4560031" y="2483136"/>
            <a:ext cx="2628741" cy="1273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1097280" y="2380564"/>
            <a:ext cx="2681344" cy="31821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EE7372"/>
                </a:solidFill>
              </a:rPr>
              <a:t>Bolha de ar na tubulação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533729" y="4123909"/>
            <a:ext cx="2681344" cy="31821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EE7372"/>
                </a:solidFill>
              </a:rPr>
              <a:t>Reagente abaixo de 15%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8569305" y="2393051"/>
            <a:ext cx="1877290" cy="35014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EE7372"/>
                </a:solidFill>
              </a:rPr>
              <a:t>Reagente à 0%</a:t>
            </a:r>
          </a:p>
        </p:txBody>
      </p:sp>
    </p:spTree>
    <p:extLst>
      <p:ext uri="{BB962C8B-B14F-4D97-AF65-F5344CB8AC3E}">
        <p14:creationId xmlns="" xmlns:p14="http://schemas.microsoft.com/office/powerpoint/2010/main" val="1200703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Retrospectiva">
  <a:themeElements>
    <a:clrScheme name="Personalizada 1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</TotalTime>
  <Words>366</Words>
  <Application>Microsoft Office PowerPoint</Application>
  <PresentationFormat>Personalizar</PresentationFormat>
  <Paragraphs>66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Retrospectiva</vt:lpstr>
      <vt:lpstr>Slide 1</vt:lpstr>
      <vt:lpstr>Slide 2</vt:lpstr>
      <vt:lpstr>Métodos de medição</vt:lpstr>
      <vt:lpstr>Impedância elétrica</vt:lpstr>
      <vt:lpstr>Absorbância de luz</vt:lpstr>
      <vt:lpstr>Citometria de fluxo</vt:lpstr>
      <vt:lpstr>Background</vt:lpstr>
      <vt:lpstr>Background inválido </vt:lpstr>
      <vt:lpstr>Avisos de erro - Reagentes</vt:lpstr>
      <vt:lpstr>Paciente</vt:lpstr>
      <vt:lpstr>Submenu Paciente</vt:lpstr>
      <vt:lpstr>Resultado da análise</vt:lpstr>
      <vt:lpstr>Registro</vt:lpstr>
      <vt:lpstr>Submenu Registro</vt:lpstr>
      <vt:lpstr>Ajustes</vt:lpstr>
      <vt:lpstr>Slide 16</vt:lpstr>
      <vt:lpstr>Slide 17</vt:lpstr>
      <vt:lpstr>Slide 18</vt:lpstr>
      <vt:lpstr>Controle de qualidade L-J  Cadastro manual da bula</vt:lpstr>
      <vt:lpstr>Controle de qualidade  Cadastro automático</vt:lpstr>
      <vt:lpstr>Controle de Qualidade Análise</vt:lpstr>
      <vt:lpstr>Controle Hematológico Resultados – gráfico e tabela</vt:lpstr>
      <vt:lpstr>Avisos de erro – Controle hematológico</vt:lpstr>
      <vt:lpstr>Controle de Qualidade  X-B</vt:lpstr>
      <vt:lpstr>Serviços</vt:lpstr>
      <vt:lpstr>Fábrica</vt:lpstr>
      <vt:lpstr>Testes</vt:lpstr>
      <vt:lpstr>Status</vt:lpstr>
      <vt:lpstr>Limpeza e Esvaziamento</vt:lpstr>
      <vt:lpstr>Limpeza Rápida</vt:lpstr>
      <vt:lpstr>SRV</vt:lpstr>
      <vt:lpstr>Autorinse</vt:lpstr>
      <vt:lpstr>Flowcell</vt:lpstr>
      <vt:lpstr>Esvaziar Câmaras</vt:lpstr>
      <vt:lpstr>Esvaziar Icounter</vt:lpstr>
      <vt:lpstr>Esvaziar Icounter</vt:lpstr>
      <vt:lpstr>Reagentes</vt:lpstr>
      <vt:lpstr>Bloco Óptico</vt:lpstr>
      <vt:lpstr>Calibração Automática</vt:lpstr>
      <vt:lpstr>Calibração Automática</vt:lpstr>
      <vt:lpstr>Calibração Manual</vt:lpstr>
      <vt:lpstr>Histórico de Calibração</vt:lpstr>
      <vt:lpstr>Desligamento</vt:lpstr>
      <vt:lpstr>Administração de Sistema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Suporte-02</cp:lastModifiedBy>
  <cp:revision>61</cp:revision>
  <dcterms:created xsi:type="dcterms:W3CDTF">2018-07-31T01:18:42Z</dcterms:created>
  <dcterms:modified xsi:type="dcterms:W3CDTF">2018-09-06T15:09:15Z</dcterms:modified>
</cp:coreProperties>
</file>